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8" r:id="rId2"/>
    <p:sldId id="288" r:id="rId3"/>
    <p:sldId id="287" r:id="rId4"/>
    <p:sldId id="283" r:id="rId5"/>
    <p:sldId id="282" r:id="rId6"/>
    <p:sldId id="269" r:id="rId7"/>
    <p:sldId id="270" r:id="rId8"/>
    <p:sldId id="260" r:id="rId9"/>
    <p:sldId id="271" r:id="rId10"/>
    <p:sldId id="272" r:id="rId11"/>
    <p:sldId id="275" r:id="rId12"/>
    <p:sldId id="278" r:id="rId13"/>
    <p:sldId id="285" r:id="rId14"/>
    <p:sldId id="273" r:id="rId15"/>
    <p:sldId id="277" r:id="rId16"/>
    <p:sldId id="280" r:id="rId17"/>
    <p:sldId id="281" r:id="rId18"/>
    <p:sldId id="276" r:id="rId19"/>
    <p:sldId id="279" r:id="rId20"/>
    <p:sldId id="290" r:id="rId21"/>
    <p:sldId id="284" r:id="rId22"/>
    <p:sldId id="286" r:id="rId23"/>
    <p:sldId id="289" r:id="rId24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140" d="100"/>
          <a:sy n="140" d="100"/>
        </p:scale>
        <p:origin x="21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2021-06-15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2021-06-15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2021-06-15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2021-06-15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2021-06-15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2021-06-15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2021-06-15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2021-06-15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2021-06-15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ARIMA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Hypothesis</a:t>
            </a:r>
          </a:p>
          <a:p>
            <a:r>
              <a:rPr lang="en-US" sz="1500" dirty="0"/>
              <a:t>”There is a relatively simple deep model that can predict spot prices 10-days ahead with high accuracy with the obtained data set”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131840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speed·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F90444-3B93-EF49-8156-2E868C6C7D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0" t="17851" r="14027" b="45616"/>
          <a:stretch/>
        </p:blipFill>
        <p:spPr>
          <a:xfrm>
            <a:off x="827584" y="2355726"/>
            <a:ext cx="6696744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50F01F-EA88-2544-9E7F-5A3908772BD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B18350-21A1-2A4A-91EF-98FD5E9E799C}"/>
              </a:ext>
            </a:extLst>
          </p:cNvPr>
          <p:cNvSpPr/>
          <p:nvPr/>
        </p:nvSpPr>
        <p:spPr>
          <a:xfrm>
            <a:off x="1706448" y="889263"/>
            <a:ext cx="63367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MLP	      	                    LSTM		                       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64318" y="3807107"/>
            <a:ext cx="2304256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Feed-forward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Output obtained by weight matrix multiplication put through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5975428" y="3807107"/>
            <a:ext cx="26575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Convolution with help of weight kernel that capture features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Pooling reduces dimensions while summarizing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47864" y="3807107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Loops in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Node have 3 gates that perform operations to learn long-term dependencies</a:t>
            </a:r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683568" y="1208329"/>
            <a:ext cx="8021390" cy="26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Grid search obtained models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70BB15-B37E-4F40-8E8F-671C485C80B3}"/>
              </a:ext>
            </a:extLst>
          </p:cNvPr>
          <p:cNvSpPr/>
          <p:nvPr/>
        </p:nvSpPr>
        <p:spPr>
          <a:xfrm>
            <a:off x="1706448" y="889263"/>
            <a:ext cx="633670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MLP	      	                    LSTM		                        CNN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275856" y="1536963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5940151" y="1540259"/>
            <a:ext cx="2696981" cy="304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16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3" y="1074347"/>
            <a:ext cx="4854575" cy="1741488"/>
          </a:xfrm>
          <a:prstGeom prst="rect">
            <a:avLst/>
          </a:prstGeom>
        </p:spPr>
      </p:pic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865969"/>
            <a:ext cx="4854575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17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Errors</a:t>
            </a:r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38" y="1193800"/>
            <a:ext cx="5292725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38" y="2992438"/>
            <a:ext cx="5292725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18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Results MLP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67120-51B5-864F-82C3-71F596836BF7}"/>
              </a:ext>
            </a:extLst>
          </p:cNvPr>
          <p:cNvSpPr txBox="1"/>
          <p:nvPr/>
        </p:nvSpPr>
        <p:spPr>
          <a:xfrm>
            <a:off x="3563888" y="398524"/>
            <a:ext cx="15821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E" sz="2000" dirty="0"/>
              <a:t>(weekly input)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992438"/>
            <a:ext cx="5175250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19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Results LSTM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D1DBD-AB3B-AF4F-9EF5-B3FCEA2EB29B}"/>
              </a:ext>
            </a:extLst>
          </p:cNvPr>
          <p:cNvSpPr txBox="1"/>
          <p:nvPr/>
        </p:nvSpPr>
        <p:spPr>
          <a:xfrm>
            <a:off x="3563888" y="398524"/>
            <a:ext cx="15821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E" sz="2000" dirty="0"/>
              <a:t>(weekly input)</a:t>
            </a:r>
            <a:endParaRPr lang="en-US" sz="2000" dirty="0" err="1"/>
          </a:p>
        </p:txBody>
      </p:sp>
      <p:pic>
        <p:nvPicPr>
          <p:cNvPr id="15" name="Picture 14" descr="Chart, line chart, histogram&#10;&#10;Description automatically generated">
            <a:extLst>
              <a:ext uri="{FF2B5EF4-FFF2-40B4-BE49-F238E27FC236}">
                <a16:creationId xmlns:a16="http://schemas.microsoft.com/office/drawing/2014/main" id="{196CDCFB-26FD-254E-8BF9-4B6C66D96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1184025"/>
            <a:ext cx="4427984" cy="152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5E637D-CA73-0D4B-BBDD-368553032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1193800"/>
            <a:ext cx="5175250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992438"/>
            <a:ext cx="5175250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Results CNN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D1DBD-AB3B-AF4F-9EF5-B3FCEA2EB29B}"/>
              </a:ext>
            </a:extLst>
          </p:cNvPr>
          <p:cNvSpPr txBox="1"/>
          <p:nvPr/>
        </p:nvSpPr>
        <p:spPr>
          <a:xfrm>
            <a:off x="3563888" y="398524"/>
            <a:ext cx="15821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SE" sz="2000" dirty="0"/>
              <a:t>(weekly input)</a:t>
            </a:r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E3F105-3EFE-D44A-8AEC-411076AF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1193800"/>
            <a:ext cx="5175250" cy="17414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971BA0-D029-104E-88A5-4173A08E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992438"/>
            <a:ext cx="5175250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05582-BB8E-AA4D-BCF4-3DC040B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DB7-DD54-E94F-A5DD-A10B7F5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14CDCD-28D5-744D-8705-14256DF5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best and worst predictions</a:t>
            </a:r>
          </a:p>
        </p:txBody>
      </p:sp>
    </p:spTree>
    <p:extLst>
      <p:ext uri="{BB962C8B-B14F-4D97-AF65-F5344CB8AC3E}">
        <p14:creationId xmlns:p14="http://schemas.microsoft.com/office/powerpoint/2010/main" val="2505736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206" y="937941"/>
            <a:ext cx="3794694" cy="2846022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680" y="937941"/>
            <a:ext cx="3794694" cy="2846022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 Mariano test</a:t>
            </a:r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1E33A-D2D0-5B42-93D8-A7850BE13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2021-06-15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Randomly selected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23928" y="1993590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2021-06-15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2021-06-15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in Computer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Learning. 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7360" y="2350159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8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2021-06-15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0136" y="3722793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34 % of energy use was in electricity form in 2018</a:t>
            </a:r>
          </a:p>
          <a:p>
            <a:r>
              <a:rPr lang="en-US" dirty="0"/>
              <a:t>Mostly from hydropower and nuclear power</a:t>
            </a:r>
          </a:p>
          <a:p>
            <a:r>
              <a:rPr lang="en-US" dirty="0"/>
              <a:t>Renewable energy sources are increasing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228E50D-537B-CD4B-B4D1-173E5FE1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8" y="506625"/>
            <a:ext cx="1450736" cy="2969042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9D4A7E9-33C2-5244-BAB1-4F50DF1458A6}"/>
              </a:ext>
            </a:extLst>
          </p:cNvPr>
          <p:cNvSpPr txBox="1">
            <a:spLocks/>
          </p:cNvSpPr>
          <p:nvPr/>
        </p:nvSpPr>
        <p:spPr>
          <a:xfrm>
            <a:off x="5292080" y="3690197"/>
            <a:ext cx="3360252" cy="103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price areas</a:t>
            </a:r>
          </a:p>
          <a:p>
            <a:r>
              <a:rPr lang="en-US" dirty="0"/>
              <a:t>Production/consumption deviation between north and south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63E4766-AF32-0D4A-B185-7AC0A12A4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24" y="1136503"/>
            <a:ext cx="4158400" cy="210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2021-06-15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8168">
            <a:off x="197215" y="1477205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4869</TotalTime>
  <Words>561</Words>
  <Application>Microsoft Macintosh PowerPoint</Application>
  <PresentationFormat>On-screen Show (16:9)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Objective</vt:lpstr>
      <vt:lpstr>Motivation</vt:lpstr>
      <vt:lpstr>Problem</vt:lpstr>
      <vt:lpstr>Spot prices</vt:lpstr>
      <vt:lpstr>Electricity in Sweden</vt:lpstr>
      <vt:lpstr>Deep learning in EPF  (Electricity price forecasting)</vt:lpstr>
      <vt:lpstr>Method &amp; Hypothesis</vt:lpstr>
      <vt:lpstr>Data</vt:lpstr>
      <vt:lpstr>Data preprocessing</vt:lpstr>
      <vt:lpstr>Machine Learning</vt:lpstr>
      <vt:lpstr>Short about the models</vt:lpstr>
      <vt:lpstr>Grid search obtained models</vt:lpstr>
      <vt:lpstr>Errors</vt:lpstr>
      <vt:lpstr>Errors</vt:lpstr>
      <vt:lpstr>Results MLP</vt:lpstr>
      <vt:lpstr>Results LSTM</vt:lpstr>
      <vt:lpstr>Results CNN</vt:lpstr>
      <vt:lpstr>Comparison best and worst predictions</vt:lpstr>
      <vt:lpstr>Diebold Mariano test</vt:lpstr>
      <vt:lpstr>Randomly selected predictions LSTM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37</cp:revision>
  <dcterms:created xsi:type="dcterms:W3CDTF">2021-05-29T12:11:00Z</dcterms:created>
  <dcterms:modified xsi:type="dcterms:W3CDTF">2021-06-15T12:53:25Z</dcterms:modified>
</cp:coreProperties>
</file>